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>
        <p:scale>
          <a:sx n="73" d="100"/>
          <a:sy n="73" d="100"/>
        </p:scale>
        <p:origin x="-23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30E6-9FAF-4345-AD8D-778D88015E73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3A568-F39B-482A-80FE-C707FCE4E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191C7-9CCD-41D9-B05D-DA27480A7DD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slide" Target="slide6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10" Type="http://schemas.openxmlformats.org/officeDocument/2006/relationships/slide" Target="slide14.xml"/><Relationship Id="rId19" Type="http://schemas.openxmlformats.org/officeDocument/2006/relationships/slide" Target="slide25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784976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КЛАССНЫЙ ЧАС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 теме: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«Без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пасный интернет»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3285049" cy="22056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9"/>
            <a:ext cx="6431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Онлайновое пиратство – это незаконное копирование и распространение (как для деловых, так и для</a:t>
            </a:r>
            <a:r>
              <a:rPr lang="ru-RU" b="1" dirty="0"/>
              <a:t> </a:t>
            </a:r>
            <a:r>
              <a:rPr lang="ru-RU" dirty="0"/>
              <a:t>личных целей) материалов, защищенных авторским</a:t>
            </a:r>
            <a:r>
              <a:rPr lang="ru-RU" b="1" dirty="0"/>
              <a:t> </a:t>
            </a:r>
            <a:r>
              <a:rPr lang="ru-RU" dirty="0"/>
              <a:t>правом – например, музыки, фильмов, игр или программ – без разрешения правообладателя.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originnal_631d9105c2d84779477fa04152640c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4305084" cy="278395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7606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- дневники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Увлечение </a:t>
            </a:r>
            <a:r>
              <a:rPr lang="ru-RU" dirty="0" err="1"/>
              <a:t>веб-журналами</a:t>
            </a:r>
            <a:r>
              <a:rPr lang="ru-RU" dirty="0"/>
              <a:t> (или, иначе говоря, </a:t>
            </a:r>
            <a:r>
              <a:rPr lang="ru-RU" dirty="0" err="1"/>
              <a:t>блогами</a:t>
            </a:r>
            <a:r>
              <a:rPr lang="ru-RU" dirty="0"/>
              <a:t>) распространяется со скоростью пожара, особенно среди подростков, которые порой ведут </a:t>
            </a:r>
            <a:r>
              <a:rPr lang="ru-RU" dirty="0" err="1"/>
              <a:t>интернет-дневники</a:t>
            </a:r>
            <a:r>
              <a:rPr lang="ru-RU" dirty="0"/>
              <a:t> без ведома взрослых. Последние исследования показывают, что сегодня примерно половина всех </a:t>
            </a:r>
            <a:r>
              <a:rPr lang="ru-RU" dirty="0" err="1"/>
              <a:t>веб-журналов</a:t>
            </a:r>
            <a:r>
              <a:rPr lang="ru-RU" dirty="0"/>
              <a:t> принадлежат подросткам. При этом двое из трех раскрывают свой возраст; трое из пяти публикуют сведения о месте проживания и контактную информацию, а каждый пятый сообщает свое полное имя. Не секрет, что подробное раскрытие личных данных потенциально опасно.</a:t>
            </a:r>
          </a:p>
          <a:p>
            <a:endParaRPr lang="ru-RU" dirty="0"/>
          </a:p>
        </p:txBody>
      </p:sp>
      <p:pic>
        <p:nvPicPr>
          <p:cNvPr id="4" name="Рисунок 3" descr="image4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2808312" cy="219048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388" y="476672"/>
            <a:ext cx="6130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Так же как и в обычной жизни, в Интернете появились свои хулиганы, которые осложняют жизнь другим пользователям Интернета.  По сути, они те же дворовые хулиганы, которые получают удовольствие, хамя и грубя окружающим.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376823375_2111345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3238500" cy="242887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442" y="620689"/>
            <a:ext cx="7693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 информация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Интернет предлагает колоссальное количество возможностей для обучения, но есть и большая доля информации, которую никак нельзя назвать ни полезной, ни надежной. Пользователи Сети должны мыслить критически, чтобы оценить точность материалов; поскольку абсолютно любой может опубликовать информацию в Интернете.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information-sign-20695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897475" cy="31910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/>
          </a:p>
        </p:txBody>
      </p:sp>
      <p:pic>
        <p:nvPicPr>
          <p:cNvPr id="4" name="Рисунок 3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613248" cy="261324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1369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МуЗЫКАЛЬНАЯ</a:t>
            </a:r>
            <a:endParaRPr lang="ru-RU" sz="8000" b="1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8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пауза</a:t>
            </a:r>
            <a:endParaRPr lang="ru-RU" sz="8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22512913_nota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279619" cy="20391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2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«Как этих опасностей избежать?»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Прекращайте любые контакты по электронной почте, в системе обмена мгновенными сообщениями или в чатах, если кто-нибудь начинает задавать вам вопросы личного характера или содержащие сексуальные намеки.    Никогда не соглашайтесь на личную встречу с людьми, с которыми вы познакомились в Интернете. </a:t>
            </a:r>
            <a:r>
              <a:rPr lang="ru-RU" i="1" dirty="0"/>
              <a:t>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kd_one_th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56992"/>
            <a:ext cx="4729708" cy="3153139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algn="just"/>
            <a:r>
              <a:rPr lang="ru-RU" dirty="0"/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algn="just"/>
            <a:r>
              <a:rPr lang="ru-RU" dirty="0"/>
              <a:t>В) Регулярно устанавливайте на компьютере последние обновления безопасности и антивирусные средства.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93096"/>
            <a:ext cx="2160240" cy="21796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А)Посещая </a:t>
            </a:r>
            <a:r>
              <a:rPr lang="ru-RU" dirty="0" err="1"/>
              <a:t>веб-сайты</a:t>
            </a:r>
            <a:r>
              <a:rPr lang="ru-RU" dirty="0"/>
              <a:t>, нужно самостоятельно набирать в обозревателе адрес </a:t>
            </a:r>
            <a:r>
              <a:rPr lang="ru-RU" dirty="0" err="1"/>
              <a:t>веб-сайта</a:t>
            </a:r>
            <a:r>
              <a:rPr lang="ru-RU" dirty="0"/>
              <a:t> или пользоваться ссылкой из «Избранного» (</a:t>
            </a:r>
            <a:r>
              <a:rPr lang="ru-RU" dirty="0" err="1"/>
              <a:t>Favorites</a:t>
            </a:r>
            <a:r>
              <a:rPr lang="ru-RU" dirty="0"/>
              <a:t>); никогда не нужно щелкать на ссылку, содержащуюся в подозрительном электронном письме.</a:t>
            </a:r>
          </a:p>
          <a:p>
            <a:pPr algn="just"/>
            <a:r>
              <a:rPr lang="ru-RU" dirty="0"/>
              <a:t>Б) Контролируйте списание средств с ваших кредитных или лицевых счетов. Для этого можно использовать, например, услугу информирования об операциях со счетов по SMS, которые предоставляют многие банки в России.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01952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22621"/>
            <a:ext cx="2217440" cy="20788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SHkolnye-prinadlezh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411760" cy="1808820"/>
          </a:xfrm>
          <a:prstGeom prst="rect">
            <a:avLst/>
          </a:prstGeom>
        </p:spPr>
      </p:pic>
      <p:pic>
        <p:nvPicPr>
          <p:cNvPr id="4" name="Рисунок 3" descr="1240075740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1872208" cy="1853827"/>
          </a:xfrm>
          <a:prstGeom prst="rect">
            <a:avLst/>
          </a:prstGeom>
        </p:spPr>
      </p:pic>
      <p:pic>
        <p:nvPicPr>
          <p:cNvPr id="5" name="Рисунок 4" descr="37661a136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2478021" cy="1858516"/>
          </a:xfrm>
          <a:prstGeom prst="rect">
            <a:avLst/>
          </a:prstGeom>
        </p:spPr>
      </p:pic>
      <p:pic>
        <p:nvPicPr>
          <p:cNvPr id="6" name="Рисунок 5" descr="C145-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484784"/>
            <a:ext cx="2880320" cy="286884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2771800" y="220486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951820" y="4401108"/>
            <a:ext cx="504056" cy="432048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28184" y="213285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20258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365104"/>
            <a:ext cx="2278008" cy="2278008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5688124" y="4545124"/>
            <a:ext cx="86409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Помните, что  нельзя играть на деньги. Ведь в основном подобные развлечения используются создателями для получения прибыли. Игроки больше теряют деньги, нежели выигрывают.  Играйте в не менее увлекательные игры, но которые не предполагают использование наличных или безналичных проигрышей/выигрышей.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45024"/>
            <a:ext cx="3022724" cy="30158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dirty="0"/>
              <a:t>Помните! Пиратство, по сути, обычное воровство, и вы, скорее всего, вряд ли захотите стать вором. Знайте, что подлинные (лицензионные) продукты всегда выгоднее и надежнее пиратской продукции. Официальный производитель несет ответственность за то, что он вам продает, он дорожит своей репутацией, чего нельзя сказать о компаниях – распространителях пиратских продуктов, которые преследуют только одну цель – обогатиться и за счет потребителя, и за счет производителя. Лицензионный пользователь программного обеспечения всегда может рассчитывать на консультационную и другую сервисную поддержку производителя, о чем пользователь пиратской копии может даже не вспоминать. Кроме того, приобретая лицензионный продукт, потребитель поддерживает развитие этого продукта, выход новых, более совершенных и удобных версий. Ведь в развитие продукта свой доход инвестирует только официальный производитель.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- дневники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Никогда не публикуйте в них какую-либо личную информацию, в том числе фамилию, контактную информацию, домашний адрес, номера телефонов, название школы, адрес электронной почты, фамилии друзей или родственников, свои имена в программах мгновенного обмена сообщениями, возраст или дату рождения. Никогда не помещайте в журнале провокационные фотографии, свои или чьи-либо еще, и всегда проверяйте, не раскрывают ли изображения или даже задний план фотографий какую-либо личную информацию.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image4-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437112"/>
            <a:ext cx="2808312" cy="21904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32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8448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Игнорируйте таких хулиганов. Если вы не будете реагировать на их воздействия, большинству </a:t>
            </a:r>
            <a:r>
              <a:rPr lang="ru-RU" dirty="0" err="1"/>
              <a:t>гриферов</a:t>
            </a:r>
            <a:r>
              <a:rPr lang="ru-RU" dirty="0"/>
              <a:t> это, в конце концов, надоест и они уйдут.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376823375_2111345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77072"/>
            <a:ext cx="3238500" cy="24288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 информация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Всегда проверяйте собранную в Сети информацию по другим источникам. Для проверки материалов обратитесь к другим сайтам или СМИ – газетам, журналам и книгам</a:t>
            </a:r>
          </a:p>
        </p:txBody>
      </p:sp>
      <p:pic>
        <p:nvPicPr>
          <p:cNvPr id="5" name="Рисунок 4" descr="information-sign-20695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12976"/>
            <a:ext cx="2897475" cy="31910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Используйте средства фильтрации нежелательного материала (например, MSN </a:t>
            </a:r>
            <a:r>
              <a:rPr lang="ru-RU" dirty="0" err="1"/>
              <a:t>Premium’s</a:t>
            </a:r>
            <a:r>
              <a:rPr lang="ru-RU" dirty="0"/>
              <a:t> </a:t>
            </a:r>
            <a:r>
              <a:rPr lang="ru-RU" dirty="0" err="1"/>
              <a:t>Parental</a:t>
            </a:r>
            <a:r>
              <a:rPr lang="ru-RU" dirty="0"/>
              <a:t> </a:t>
            </a:r>
            <a:r>
              <a:rPr lang="en-US" dirty="0"/>
              <a:t>Controls</a:t>
            </a:r>
            <a:r>
              <a:rPr lang="ru-RU" dirty="0"/>
              <a:t> или встроенные в </a:t>
            </a:r>
            <a:r>
              <a:rPr lang="en-US" dirty="0"/>
              <a:t>Internet Explorer</a:t>
            </a:r>
            <a:r>
              <a:rPr lang="ru-RU" dirty="0"/>
              <a:t>®). Научитесь критически относиться к содержанию онлайновых материалов и не доверять им.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613248" cy="2613248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395536" y="623731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96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рефлексия</a:t>
            </a:r>
            <a:endParaRPr lang="ru-RU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http://festival.1september.ru/articles/529733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00506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понравился. Узнал что-то новое</a:t>
            </a:r>
            <a:r>
              <a:rPr lang="ru-RU" dirty="0" smtClean="0"/>
              <a:t>.</a:t>
            </a:r>
          </a:p>
          <a:p>
            <a:pPr lvl="0" algn="ctr"/>
            <a:endParaRPr lang="ru-RU" dirty="0"/>
          </a:p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понравился. Ничего нового не узнал</a:t>
            </a:r>
            <a:r>
              <a:rPr lang="ru-RU" dirty="0" smtClean="0"/>
              <a:t>.</a:t>
            </a:r>
          </a:p>
          <a:p>
            <a:pPr lvl="0" algn="ctr"/>
            <a:endParaRPr lang="ru-RU" dirty="0"/>
          </a:p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не понравился. Зря время потерял.</a:t>
            </a:r>
          </a:p>
          <a:p>
            <a:endParaRPr lang="ru-RU" dirty="0"/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301208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  <a:endParaRPr lang="ru-RU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может быть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прекрасным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и полезным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средством для обучения,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отдыха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или общения с друзьями.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– как и реальный мир –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Сеть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тоже может быть опасна!</a:t>
            </a: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19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002060"/>
                </a:solidFill>
                <a:effectLst/>
                <a:latin typeface="Bookman Old Style" pitchFamily="18" charset="0"/>
              </a:rPr>
              <a:t>ОПРОС:</a:t>
            </a:r>
            <a:endParaRPr lang="ru-RU" sz="4800" b="1" cap="none" spc="0" dirty="0">
              <a:ln/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510567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 вас на домашнем компьютере установлен Интернет?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  Да – 82 %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  Нет – 18 %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</a:rPr>
              <a:t>Что вам больше всего нравится в Интернете</a:t>
            </a: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Bookman Old Style" pitchFamily="18" charset="0"/>
            </a:endParaRPr>
          </a:p>
          <a:p>
            <a:pPr lvl="0"/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smtClean="0">
                <a:latin typeface="Bookman Old Style" pitchFamily="18" charset="0"/>
              </a:rPr>
              <a:t> </a:t>
            </a:r>
            <a:r>
              <a:rPr lang="ru-RU" sz="1400" b="1" dirty="0">
                <a:latin typeface="Bookman Old Style" pitchFamily="18" charset="0"/>
              </a:rPr>
              <a:t>Искать новую </a:t>
            </a:r>
            <a:r>
              <a:rPr lang="ru-RU" sz="1400" b="1" dirty="0" smtClean="0">
                <a:latin typeface="Bookman Old Style" pitchFamily="18" charset="0"/>
              </a:rPr>
              <a:t>информацию – 15%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Заводить </a:t>
            </a:r>
            <a:r>
              <a:rPr lang="ru-RU" sz="1400" b="1" dirty="0">
                <a:latin typeface="Bookman Old Style" pitchFamily="18" charset="0"/>
              </a:rPr>
              <a:t>новых </a:t>
            </a:r>
            <a:r>
              <a:rPr lang="ru-RU" sz="1400" b="1" dirty="0" smtClean="0">
                <a:latin typeface="Bookman Old Style" pitchFamily="18" charset="0"/>
              </a:rPr>
              <a:t>друзей –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Общаться </a:t>
            </a:r>
            <a:r>
              <a:rPr lang="ru-RU" sz="1400" b="1" dirty="0">
                <a:latin typeface="Bookman Old Style" pitchFamily="18" charset="0"/>
              </a:rPr>
              <a:t>с разными </a:t>
            </a:r>
            <a:r>
              <a:rPr lang="ru-RU" sz="1400" b="1" dirty="0" smtClean="0">
                <a:latin typeface="Bookman Old Style" pitchFamily="18" charset="0"/>
              </a:rPr>
              <a:t>людьми- 25%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Играть </a:t>
            </a:r>
            <a:r>
              <a:rPr lang="ru-RU" sz="1400" b="1" dirty="0">
                <a:latin typeface="Bookman Old Style" pitchFamily="18" charset="0"/>
              </a:rPr>
              <a:t>в </a:t>
            </a:r>
            <a:r>
              <a:rPr lang="ru-RU" sz="1400" b="1" dirty="0" smtClean="0">
                <a:latin typeface="Bookman Old Style" pitchFamily="18" charset="0"/>
              </a:rPr>
              <a:t>игры- 25%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Участвовать </a:t>
            </a:r>
            <a:r>
              <a:rPr lang="ru-RU" sz="1400" b="1" dirty="0">
                <a:latin typeface="Bookman Old Style" pitchFamily="18" charset="0"/>
              </a:rPr>
              <a:t>в </a:t>
            </a:r>
            <a:r>
              <a:rPr lang="ru-RU" sz="1400" b="1" dirty="0" smtClean="0">
                <a:latin typeface="Bookman Old Style" pitchFamily="18" charset="0"/>
              </a:rPr>
              <a:t>конкурсах – 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Рассматривать </a:t>
            </a:r>
            <a:r>
              <a:rPr lang="ru-RU" sz="1400" b="1" dirty="0">
                <a:latin typeface="Bookman Old Style" pitchFamily="18" charset="0"/>
              </a:rPr>
              <a:t>географические карты; и </a:t>
            </a:r>
            <a:r>
              <a:rPr lang="ru-RU" sz="1400" b="1" dirty="0" err="1" smtClean="0">
                <a:latin typeface="Bookman Old Style" pitchFamily="18" charset="0"/>
              </a:rPr>
              <a:t>т.д</a:t>
            </a:r>
            <a:r>
              <a:rPr lang="ru-RU" sz="1400" b="1" dirty="0" smtClean="0">
                <a:latin typeface="Bookman Old Style" pitchFamily="18" charset="0"/>
              </a:rPr>
              <a:t> - 5%</a:t>
            </a:r>
          </a:p>
          <a:p>
            <a:pPr lvl="0"/>
            <a:endParaRPr lang="ru-RU" sz="14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Как ваши родители воспринимают ваши занятия в  Интернете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? Почему?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  </a:t>
            </a:r>
            <a:r>
              <a:rPr lang="ru-RU" sz="1400" b="1" dirty="0" smtClean="0">
                <a:latin typeface="Bookman Old Style" pitchFamily="18" charset="0"/>
              </a:rPr>
              <a:t>Хорошо, считают что это полезно – 15%</a:t>
            </a:r>
          </a:p>
          <a:p>
            <a:r>
              <a:rPr lang="ru-RU" sz="1400" b="1" dirty="0" smtClean="0">
                <a:latin typeface="Bookman Old Style" pitchFamily="18" charset="0"/>
              </a:rPr>
              <a:t>  Плохо, считают, что это небезопасно-65%</a:t>
            </a:r>
          </a:p>
          <a:p>
            <a:r>
              <a:rPr lang="ru-RU" sz="1400" b="1" dirty="0" smtClean="0">
                <a:latin typeface="Bookman Old Style" pitchFamily="18" charset="0"/>
              </a:rPr>
              <a:t>  Ничего не говорят-20%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endParaRPr lang="ru-RU" sz="1400" dirty="0">
              <a:latin typeface="Bookman Old Style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Bookman Old Style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5" name="Рисунок 4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031" y="692697"/>
            <a:ext cx="4709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1 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9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«Какие опасности подстерегают нас в </a:t>
            </a: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Интернете</a:t>
            </a: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39552" y="69269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141277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213285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285293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350100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9552" y="422108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9552" y="4869160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5517232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39552" y="6165304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620688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Преступники в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интернете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34076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Вредоносные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программы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1916832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Интернет-мошенничесво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и хищение данных с кредитной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4" action="ppaction://hlinksldjump"/>
              </a:rPr>
              <a:t>карты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27809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Азартные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игры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2" y="342900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Онлайновое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пиратство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414908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7" action="ppaction://hlinksldjump"/>
              </a:rPr>
              <a:t>Интернет - дневники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479715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8" action="ppaction://hlinksldjump"/>
              </a:rPr>
              <a:t>Интернет-хулиганство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54452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Недостоверная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информация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6093296"/>
            <a:ext cx="7884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10" action="ppaction://hlinksldjump"/>
              </a:rPr>
              <a:t>Материалы нежелательного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10" action="ppaction://hlinksldjump"/>
              </a:rPr>
              <a:t>содержания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3" name="Вертикальный свиток 22">
            <a:hlinkClick r:id="rId11" action="ppaction://hlinksldjump"/>
          </p:cNvPr>
          <p:cNvSpPr/>
          <p:nvPr/>
        </p:nvSpPr>
        <p:spPr>
          <a:xfrm>
            <a:off x="5940152" y="62068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ертикальный свиток 24">
            <a:hlinkClick r:id="rId12" action="ppaction://hlinksldjump"/>
          </p:cNvPr>
          <p:cNvSpPr/>
          <p:nvPr/>
        </p:nvSpPr>
        <p:spPr>
          <a:xfrm>
            <a:off x="5796136" y="134076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ертикальный свиток 25">
            <a:hlinkClick r:id="rId13" action="ppaction://hlinksldjump"/>
          </p:cNvPr>
          <p:cNvSpPr/>
          <p:nvPr/>
        </p:nvSpPr>
        <p:spPr>
          <a:xfrm>
            <a:off x="7596336" y="1844824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тикальный свиток 26">
            <a:hlinkClick r:id="rId14" action="ppaction://hlinksldjump"/>
          </p:cNvPr>
          <p:cNvSpPr/>
          <p:nvPr/>
        </p:nvSpPr>
        <p:spPr>
          <a:xfrm>
            <a:off x="4067944" y="278092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ертикальный свиток 27">
            <a:hlinkClick r:id="rId15" action="ppaction://hlinksldjump"/>
          </p:cNvPr>
          <p:cNvSpPr/>
          <p:nvPr/>
        </p:nvSpPr>
        <p:spPr>
          <a:xfrm>
            <a:off x="5364088" y="3356992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ертикальный свиток 28">
            <a:hlinkClick r:id="rId16" action="ppaction://hlinksldjump"/>
          </p:cNvPr>
          <p:cNvSpPr/>
          <p:nvPr/>
        </p:nvSpPr>
        <p:spPr>
          <a:xfrm>
            <a:off x="4932040" y="4149080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ертикальный свиток 29">
            <a:hlinkClick r:id="rId17" action="ppaction://hlinksldjump"/>
          </p:cNvPr>
          <p:cNvSpPr/>
          <p:nvPr/>
        </p:nvSpPr>
        <p:spPr>
          <a:xfrm>
            <a:off x="5292080" y="4797152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ертикальный свиток 30">
            <a:hlinkClick r:id="rId18" action="ppaction://hlinksldjump"/>
          </p:cNvPr>
          <p:cNvSpPr/>
          <p:nvPr/>
        </p:nvSpPr>
        <p:spPr>
          <a:xfrm>
            <a:off x="6300192" y="5373216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ертикальный свиток 31">
            <a:hlinkClick r:id="rId19" action="ppaction://hlinksldjump"/>
          </p:cNvPr>
          <p:cNvSpPr/>
          <p:nvPr/>
        </p:nvSpPr>
        <p:spPr>
          <a:xfrm>
            <a:off x="8316416" y="602128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139" y="476673"/>
            <a:ext cx="6947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ДЕЙСТВИЯ, КОТОРЫЕ ПРЕДПРИНИМАЮТ </a:t>
            </a:r>
            <a:endParaRPr lang="ru-RU" b="1" dirty="0" smtClean="0"/>
          </a:p>
          <a:p>
            <a:pPr algn="ctr"/>
            <a:r>
              <a:rPr lang="ru-RU" b="1" dirty="0" smtClean="0"/>
              <a:t>ПРЕСТУПНИКИ </a:t>
            </a:r>
            <a:r>
              <a:rPr lang="ru-RU" b="1" dirty="0"/>
              <a:t>В ИНТЕРНЕТЕ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Преступники </a:t>
            </a:r>
            <a:r>
              <a:rPr lang="ru-RU" dirty="0"/>
              <a:t>преимущественно устанавливают контакты с детьми в чатах, при обмене мгновенными сообщениями, по электронной почте или на форумах. Для решения своих проблем многие подростки обращаются за поддержкой. Злоумышленники часто сами там обитают; они стараются привлечь подростка своим вниманием, заботливостью, добротой и даже подарками, нередко затрачивая на эти усилия значительное время, деньги и энергию. Обычно они хорошо осведомлены о музыкальных новинках и современных увлечениях детей. Они выслушивают проблемы подростков и сочувствуют им. Но постепенно злоумышленники вносят в свои беседы оттенок сексуальности или демонстрируют материалы откровенно эротического содержания, пытаясь ослабить моральные запреты, сдерживающие молодых людей. Некоторые преступники могут действовать быстрее других и сразу же заводить сексуальные беседы. Преступники могут также оценивать возможность встречи с детьми в реальной жизни.</a:t>
            </a:r>
          </a:p>
          <a:p>
            <a:pPr algn="just"/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1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dirty="0" err="1"/>
              <a:t>Cети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10947db388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8176" y="3645024"/>
            <a:ext cx="2487337" cy="2952328"/>
          </a:xfrm>
          <a:prstGeom prst="rect">
            <a:avLst/>
          </a:prstGeom>
        </p:spPr>
      </p:pic>
      <p:pic>
        <p:nvPicPr>
          <p:cNvPr id="7" name="Рисунок 6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9408" cy="1371600"/>
          </a:xfrm>
          <a:prstGeom prst="rect">
            <a:avLst/>
          </a:prstGeom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ЧЕМ СОСТОИТ МОШЕННИЧЕСТВО? </a:t>
            </a:r>
            <a:endParaRPr lang="ru-RU" b="1" dirty="0" smtClean="0"/>
          </a:p>
          <a:p>
            <a:pPr algn="just"/>
            <a:r>
              <a:rPr lang="ru-RU" dirty="0" smtClean="0"/>
              <a:t>Среди </a:t>
            </a:r>
            <a:r>
              <a:rPr lang="ru-RU" dirty="0" err="1"/>
              <a:t>Интернет-мошенничеств</a:t>
            </a:r>
            <a:r>
              <a:rPr lang="ru-RU" dirty="0"/>
              <a:t> широкое распространение получила применяемая хакерами техника «</a:t>
            </a:r>
            <a:r>
              <a:rPr lang="ru-RU" dirty="0" err="1"/>
              <a:t>phishing</a:t>
            </a:r>
            <a:r>
              <a:rPr lang="ru-RU" dirty="0"/>
              <a:t>»,состоящая в том, что в фальшивое электронное письмо включается ссылка, ведущая на популярный узел, но в действительности она приводит пользователя на мошеннический узел, который выглядит точно так же, как официальный. Убедив пользователя в том, что он находится на официальном узле, хакеры пытаются склонить его к вводу паролей, номеров кредитных карт и другой секретной информации, которая потом может и будет использована с ущербом для пользователя.</a:t>
            </a:r>
          </a:p>
          <a:p>
            <a:endParaRPr lang="ru-RU" dirty="0"/>
          </a:p>
        </p:txBody>
      </p:sp>
      <p:pic>
        <p:nvPicPr>
          <p:cNvPr id="4" name="Рисунок 3" descr="01952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001416" cy="187632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480" y="548680"/>
            <a:ext cx="62970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Разница между игровыми сайтами и сайтами с азартными играми состоит в том, что на игровых сайтах обычно содержатся настольные и словесные игры, аркады и головоломки с системой начисления очков. Здесь не тратятся деньги: ни настоящие, ни игровые. 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 с выигрышем или проигрышем настоящих денег.</a:t>
            </a:r>
          </a:p>
          <a:p>
            <a:endParaRPr lang="ru-RU" dirty="0"/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645024"/>
            <a:ext cx="3022724" cy="30158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1226</Words>
  <Application>Microsoft Office PowerPoint</Application>
  <PresentationFormat>Экран (4:3)</PresentationFormat>
  <Paragraphs>103</Paragraphs>
  <Slides>27</Slides>
  <Notes>0</Notes>
  <HiddenSlides>18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User</cp:lastModifiedBy>
  <cp:revision>63</cp:revision>
  <dcterms:created xsi:type="dcterms:W3CDTF">2010-11-06T07:34:15Z</dcterms:created>
  <dcterms:modified xsi:type="dcterms:W3CDTF">2014-10-24T06:47:16Z</dcterms:modified>
</cp:coreProperties>
</file>